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1"/>
  </p:notesMasterIdLst>
  <p:sldIdLst>
    <p:sldId id="258" r:id="rId2"/>
    <p:sldId id="286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9" r:id="rId11"/>
    <p:sldId id="270" r:id="rId12"/>
    <p:sldId id="271" r:id="rId13"/>
    <p:sldId id="276" r:id="rId14"/>
    <p:sldId id="277" r:id="rId15"/>
    <p:sldId id="273" r:id="rId16"/>
    <p:sldId id="290" r:id="rId17"/>
    <p:sldId id="280" r:id="rId18"/>
    <p:sldId id="287" r:id="rId19"/>
    <p:sldId id="274" r:id="rId20"/>
    <p:sldId id="275" r:id="rId21"/>
    <p:sldId id="278" r:id="rId22"/>
    <p:sldId id="279" r:id="rId23"/>
    <p:sldId id="281" r:id="rId24"/>
    <p:sldId id="288" r:id="rId25"/>
    <p:sldId id="282" r:id="rId26"/>
    <p:sldId id="283" r:id="rId27"/>
    <p:sldId id="284" r:id="rId28"/>
    <p:sldId id="289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C334350-AAFD-4217-8F14-4E230C53C995}">
          <p14:sldIdLst>
            <p14:sldId id="258"/>
            <p14:sldId id="286"/>
            <p14:sldId id="259"/>
            <p14:sldId id="260"/>
            <p14:sldId id="261"/>
            <p14:sldId id="262"/>
            <p14:sldId id="263"/>
            <p14:sldId id="264"/>
            <p14:sldId id="267"/>
            <p14:sldId id="269"/>
            <p14:sldId id="270"/>
            <p14:sldId id="271"/>
            <p14:sldId id="276"/>
            <p14:sldId id="277"/>
            <p14:sldId id="273"/>
            <p14:sldId id="290"/>
            <p14:sldId id="280"/>
            <p14:sldId id="287"/>
            <p14:sldId id="274"/>
            <p14:sldId id="275"/>
            <p14:sldId id="278"/>
            <p14:sldId id="279"/>
            <p14:sldId id="281"/>
            <p14:sldId id="288"/>
            <p14:sldId id="282"/>
            <p14:sldId id="283"/>
            <p14:sldId id="284"/>
            <p14:sldId id="289"/>
          </p14:sldIdLst>
        </p14:section>
        <p14:section name="Раздел без заголовка" id="{90F682E0-28C4-47C0-A095-5738FB3E2DD1}">
          <p14:sldIdLst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1"/>
          <c:tx>
            <c:strRef>
              <c:f>Лист1!$C$1</c:f>
              <c:strCache>
                <c:ptCount val="1"/>
                <c:pt idx="0">
                  <c:v>Всього: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BD-4507-9BC3-7FCF4D4816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BD-4507-9BC3-7FCF4D48161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BD-4507-9BC3-7FCF4D48161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6BD-4507-9BC3-7FCF4D48161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6BD-4507-9BC3-7FCF4D48161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6BD-4507-9BC3-7FCF4D48161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6BD-4507-9BC3-7FCF4D48161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6BD-4507-9BC3-7FCF4D48161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6BD-4507-9BC3-7FCF4D481618}"/>
              </c:ext>
            </c:extLst>
          </c:dPt>
          <c:cat>
            <c:strRef>
              <c:f>Лист1!$A$2:$A$11</c:f>
              <c:strCache>
                <c:ptCount val="9"/>
                <c:pt idx="0">
                  <c:v>МФ</c:v>
                </c:pt>
                <c:pt idx="1">
                  <c:v>ПФ</c:v>
                </c:pt>
                <c:pt idx="2">
                  <c:v>ФБГЕ</c:v>
                </c:pt>
                <c:pt idx="3">
                  <c:v>ФБП</c:v>
                </c:pt>
                <c:pt idx="4">
                  <c:v>ФКМ</c:v>
                </c:pt>
                <c:pt idx="5">
                  <c:v>ФКНМФ</c:v>
                </c:pt>
                <c:pt idx="6">
                  <c:v>ФПІС</c:v>
                </c:pt>
                <c:pt idx="7">
                  <c:v>ФУІФЖ</c:v>
                </c:pt>
                <c:pt idx="8">
                  <c:v>ФФВС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9"/>
                <c:pt idx="0">
                  <c:v>73</c:v>
                </c:pt>
                <c:pt idx="1">
                  <c:v>170</c:v>
                </c:pt>
                <c:pt idx="2">
                  <c:v>93</c:v>
                </c:pt>
                <c:pt idx="3">
                  <c:v>105</c:v>
                </c:pt>
                <c:pt idx="4">
                  <c:v>61</c:v>
                </c:pt>
                <c:pt idx="5">
                  <c:v>69</c:v>
                </c:pt>
                <c:pt idx="6">
                  <c:v>47</c:v>
                </c:pt>
                <c:pt idx="7">
                  <c:v>123</c:v>
                </c:pt>
                <c:pt idx="8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5A-47EE-8808-0DAC44FC4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1 курс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3-56BD-4507-9BC3-7FCF4D48161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5-56BD-4507-9BC3-7FCF4D48161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7-56BD-4507-9BC3-7FCF4D48161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9-56BD-4507-9BC3-7FCF4D48161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B-56BD-4507-9BC3-7FCF4D48161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D-56BD-4507-9BC3-7FCF4D48161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F-56BD-4507-9BC3-7FCF4D48161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1-56BD-4507-9BC3-7FCF4D481618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3-56BD-4507-9BC3-7FCF4D481618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Лист1!$A$2:$A$11</c15:sqref>
                        </c15:formulaRef>
                      </c:ext>
                    </c:extLst>
                    <c:strCache>
                      <c:ptCount val="9"/>
                      <c:pt idx="0">
                        <c:v>МФ</c:v>
                      </c:pt>
                      <c:pt idx="1">
                        <c:v>ПФ</c:v>
                      </c:pt>
                      <c:pt idx="2">
                        <c:v>ФБГЕ</c:v>
                      </c:pt>
                      <c:pt idx="3">
                        <c:v>ФБП</c:v>
                      </c:pt>
                      <c:pt idx="4">
                        <c:v>ФКМ</c:v>
                      </c:pt>
                      <c:pt idx="5">
                        <c:v>ФКНМФ</c:v>
                      </c:pt>
                      <c:pt idx="6">
                        <c:v>ФПІС</c:v>
                      </c:pt>
                      <c:pt idx="7">
                        <c:v>ФУІФЖ</c:v>
                      </c:pt>
                      <c:pt idx="8">
                        <c:v>ФФВС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Лист1!$B$2:$B$11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11</c:v>
                      </c:pt>
                      <c:pt idx="1">
                        <c:v>42</c:v>
                      </c:pt>
                      <c:pt idx="2">
                        <c:v>31</c:v>
                      </c:pt>
                      <c:pt idx="3">
                        <c:v>13</c:v>
                      </c:pt>
                      <c:pt idx="4">
                        <c:v>12</c:v>
                      </c:pt>
                      <c:pt idx="5">
                        <c:v>19</c:v>
                      </c:pt>
                      <c:pt idx="6">
                        <c:v>17</c:v>
                      </c:pt>
                      <c:pt idx="7">
                        <c:v>22</c:v>
                      </c:pt>
                      <c:pt idx="8">
                        <c:v>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CD5A-47EE-8808-0DAC44FC4C63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D1331-F35E-457A-AD40-591DEB64EBDB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9065B-2083-4965-9C39-09FABDD3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1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9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36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0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26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0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8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9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7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3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4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2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3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3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EA360-CFAC-4F91-879D-2F43F7BCD0F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6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62BD9-E957-423F-92B7-BC86F55882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589" y1="81703" x2="37589" y2="81703"/>
                        <a14:foregroundMark x1="43437" y1="78526" x2="43437" y2="78526"/>
                        <a14:foregroundMark x1="60382" y1="75985" x2="83890" y2="73698"/>
                        <a14:foregroundMark x1="77685" y1="79416" x2="26492" y2="74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28" y="4443518"/>
            <a:ext cx="2132216" cy="200245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A4A143-2EBA-47A1-A0B0-C24D33292268}"/>
              </a:ext>
            </a:extLst>
          </p:cNvPr>
          <p:cNvSpPr/>
          <p:nvPr/>
        </p:nvSpPr>
        <p:spPr>
          <a:xfrm rot="10800000" flipV="1">
            <a:off x="1480007" y="781736"/>
            <a:ext cx="777397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СТУДЕНТСЬКЕ МІСТЕЧКО</a:t>
            </a:r>
            <a:br>
              <a:rPr lang="uk-U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звіт за 2020-2021 </a:t>
            </a:r>
            <a:r>
              <a:rPr lang="uk-UA" sz="5400" b="1" cap="none" spc="0" dirty="0" err="1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 початок 2021-2022 </a:t>
            </a:r>
            <a:r>
              <a:rPr lang="uk-UA" sz="5400" b="1" cap="none" spc="0" dirty="0" err="1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endParaRPr lang="en-US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630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760BE-DE13-4928-9927-B816BF4F12E4}"/>
              </a:ext>
            </a:extLst>
          </p:cNvPr>
          <p:cNvSpPr txBox="1"/>
          <p:nvPr/>
        </p:nvSpPr>
        <p:spPr>
          <a:xfrm>
            <a:off x="770104" y="1409902"/>
            <a:ext cx="8596312" cy="923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БАЛКОНІ БЛОКИ В КІМНАТІ САМОПІДГОТОВКИ;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 КУХНІ 7 ПОВЕРХУ;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В СТУДЕНТСЬКИХ КІМНАТАХ (СПОНСОРСЬКА ДОПОМОГА).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9F9A20-E4E7-40DC-9AEA-FB180DB3E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85" y="2604003"/>
            <a:ext cx="4967561" cy="37256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2BE44C-BD22-43F0-A5B9-C7633CB54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28" y="2604003"/>
            <a:ext cx="2794254" cy="37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76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760BE-DE13-4928-9927-B816BF4F12E4}"/>
              </a:ext>
            </a:extLst>
          </p:cNvPr>
          <p:cNvSpPr txBox="1"/>
          <p:nvPr/>
        </p:nvSpPr>
        <p:spPr>
          <a:xfrm>
            <a:off x="770104" y="1409903"/>
            <a:ext cx="8600038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БАЛКОНІ БЛОКИ В КІМНАТІ САМОПІДГОТОВКИ;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БАЛКОНІ БЛОКИ В ХОЛІ 5 ПОВЕРХУ;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У КУХНІ 9 ПОВЕРХУ;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В СТУДЕНТСЬКИХ КІМНАТАХ (СПОНСОРСЬКА ДОПОМОГА).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E4D9A8-DDEA-4BE3-B5DA-DBBD91404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98" y="2783398"/>
            <a:ext cx="2760033" cy="36800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BAE8A4-BB97-4208-A93D-04193A6CB9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798" y="3404704"/>
            <a:ext cx="3680044" cy="24374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03EE30-FFC1-4A30-BC81-95BA87A8F7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1769" r="23215" b="-1769"/>
          <a:stretch/>
        </p:blipFill>
        <p:spPr>
          <a:xfrm flipH="1">
            <a:off x="6373368" y="2783398"/>
            <a:ext cx="2993404" cy="3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ВІДРЕМОНТОВАНО 86 КІМНАТ: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7A078-8B88-40C7-9F6B-630CD17AC699}"/>
              </a:ext>
            </a:extLst>
          </p:cNvPr>
          <p:cNvSpPr txBox="1"/>
          <p:nvPr/>
        </p:nvSpPr>
        <p:spPr>
          <a:xfrm>
            <a:off x="770460" y="1533832"/>
            <a:ext cx="8596312" cy="923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№2 – 33 КІМНАТИ;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№3 – 33 КІМНАТИ;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№4 – 20 КІМНАТИ.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B4FF1B-D9A9-45D0-8DF0-0ECB3B481C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8335" y="3231857"/>
            <a:ext cx="3232542" cy="21410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41FD98-FDA4-40D7-90AE-A2E076B220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9" y="2686101"/>
            <a:ext cx="2445319" cy="3260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78B98A-35A1-45CD-AB2B-2C3EC95CF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93" y="2686101"/>
            <a:ext cx="4319059" cy="323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03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5"/>
            <a:ext cx="8596312" cy="462116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КОСМЕТИЧНІ РЕМОНТИ В ГУРТОЖИТКУ №4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32E15-0705-4B84-BFAC-1AB522DBE7DE}"/>
              </a:ext>
            </a:extLst>
          </p:cNvPr>
          <p:cNvSpPr txBox="1"/>
          <p:nvPr/>
        </p:nvSpPr>
        <p:spPr>
          <a:xfrm>
            <a:off x="770460" y="1030912"/>
            <a:ext cx="8596312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ХОЛІВ, КОРИДОРІВ, БЛОКІВ, КУХОНЬ, ДУШОВИХ ТА ТУАЛЕТНИХ КІМНАТ;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2 МЕТАЛОПЛАСТИКОВИХ БЛОКА ТА ВХІДНІ ДВЕРІ ДЛЯ СПОРТИВНОЇ ЗАЛИ.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3A4120-B8C2-4D41-80AA-B3E12DA87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/>
          <a:stretch/>
        </p:blipFill>
        <p:spPr>
          <a:xfrm rot="5400000">
            <a:off x="1210095" y="2669324"/>
            <a:ext cx="4083558" cy="31706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320CBC-E891-4F71-8D65-EE563667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58" y="2212847"/>
            <a:ext cx="3003805" cy="40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2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4"/>
            <a:ext cx="8596312" cy="81873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З УКЛАДАННЯМ ГІДРОІЗОЛЯЦІЇ В ГУРТОЖИТКУ №2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32E15-0705-4B84-BFAC-1AB522DBE7DE}"/>
              </a:ext>
            </a:extLst>
          </p:cNvPr>
          <p:cNvSpPr txBox="1"/>
          <p:nvPr/>
        </p:nvSpPr>
        <p:spPr>
          <a:xfrm>
            <a:off x="770460" y="1329935"/>
            <a:ext cx="8596312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САНТЕХНІЧНОГО ОБЛАДНАННЯ ЧОЛОВІЧИХ ТУАЛЕТНИХ КІМНАТ 3 ТА 5 ПОВЕРХІВ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D85D7-E453-4FFB-8106-1528C7225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80" y="2103120"/>
            <a:ext cx="5910072" cy="443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4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4"/>
            <a:ext cx="8596312" cy="580103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ЛІФТУ ГУРТОЖИТКУ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3AF485-A365-4D46-BEE8-FEDEE6C9E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08" y="1432945"/>
            <a:ext cx="3298620" cy="43981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37E6B5-1B75-49E9-AD4E-C58D6BE82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27733" r="1"/>
          <a:stretch/>
        </p:blipFill>
        <p:spPr>
          <a:xfrm>
            <a:off x="5222802" y="1432945"/>
            <a:ext cx="3491430" cy="43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5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4"/>
            <a:ext cx="8596312" cy="580103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 БАЛКОНІВ В ГУРТОЖИТКУ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3793B0-C3B3-4A14-8345-F048ACA0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0" y="1603717"/>
            <a:ext cx="2764779" cy="43798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B2FA21-AED3-42B5-91C6-6D75D46F0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15" y="1603716"/>
            <a:ext cx="3823241" cy="43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42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5"/>
            <a:ext cx="8596312" cy="48954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БЛАГОУСТРІЙ ТЕРИТОРІЙ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27E0F-13E0-4F4A-BAF5-A64AF4F184AF}"/>
              </a:ext>
            </a:extLst>
          </p:cNvPr>
          <p:cNvSpPr txBox="1"/>
          <p:nvPr/>
        </p:nvSpPr>
        <p:spPr>
          <a:xfrm>
            <a:off x="770460" y="1037548"/>
            <a:ext cx="8596312" cy="132343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НОВІ ЛАВИ БІЛЯ ГУРТОЖИТКІВ;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ОБЛАШТОВАНО ВЕЛОСИПЕДНУ КІМНАТУ;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 БЕТОНУВАННЯ ПОДВІР’Я ТА ОЗДОБЛЕННЯ СХОДІВ ПЛИТКОЮ ГУРТОЖИТКУ №2;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ДОДАТКОВЕ ВУЛИЧНЕ ОСВІТЛЕННЯ.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F5E0EC-CD1A-4638-A6B0-3FF9B25DCB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32" y="2590038"/>
            <a:ext cx="2567100" cy="3422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AF587D-907D-4C35-938C-E28E1489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08" y="2590038"/>
            <a:ext cx="4556760" cy="3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62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528B6B-1803-4CF9-8F13-D55E76A0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1" y="1700784"/>
            <a:ext cx="2582723" cy="460857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1400B3-B8FE-499B-95E0-11E79CB9FF09}"/>
              </a:ext>
            </a:extLst>
          </p:cNvPr>
          <p:cNvSpPr/>
          <p:nvPr/>
        </p:nvSpPr>
        <p:spPr>
          <a:xfrm>
            <a:off x="1193450" y="297287"/>
            <a:ext cx="80785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 ІНФРАСТРУКТУРИ:</a:t>
            </a:r>
            <a:endParaRPr lang="en-US" sz="40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8152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5"/>
            <a:ext cx="8596312" cy="59976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НАСОСНИХ СТАНЦІЙ ГУРТОЖИТКІВ №3-4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2F9AF6-CF32-40D8-846D-0188842051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0289" y="2247668"/>
            <a:ext cx="5297361" cy="35086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B93E41-8D52-4586-87D4-0BF97C5870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596" y="2247666"/>
            <a:ext cx="5297364" cy="350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601F8F-6D53-43C7-95E1-9DF848AF6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38" y="1545336"/>
            <a:ext cx="6449568" cy="48371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0A25B3-D999-4E36-8585-4A1D2FF2388F}"/>
              </a:ext>
            </a:extLst>
          </p:cNvPr>
          <p:cNvSpPr/>
          <p:nvPr/>
        </p:nvSpPr>
        <p:spPr>
          <a:xfrm>
            <a:off x="972750" y="626471"/>
            <a:ext cx="86311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СОЦІАЛЬНО-ПОБУТОВИХ УМОВ:</a:t>
            </a:r>
            <a:endParaRPr lang="en-US" sz="28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224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EA90A8-B220-4829-AEA4-0FACDBF69F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b="2034"/>
          <a:stretch>
            <a:fillRect/>
          </a:stretch>
        </p:blipFill>
        <p:spPr>
          <a:xfrm>
            <a:off x="769938" y="1622425"/>
            <a:ext cx="8596312" cy="4638675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4"/>
            <a:ext cx="8596312" cy="827875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БУДІВЛІ КОТЕЛЬНІ НА ДАХУ ГУРТОЖИТКУ №3 ТА РЕМОНТ ПОКРІВЛІ ГУРТОЖИТУ №2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8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769499-0B19-4469-A813-6D89E7907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8" y="1649345"/>
            <a:ext cx="5251715" cy="4428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EB43AE-E281-47BE-8A7A-4A3E70D2BE1B}"/>
              </a:ext>
            </a:extLst>
          </p:cNvPr>
          <p:cNvSpPr txBox="1"/>
          <p:nvPr/>
        </p:nvSpPr>
        <p:spPr>
          <a:xfrm>
            <a:off x="770460" y="1030912"/>
            <a:ext cx="859631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4 ДЕЗІНСЕКЦІЇ ГУРТОЖИТКІВ.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D30738B-BDBC-415D-8693-308E4D68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E3417-D396-4E24-8CFB-CC628262518D}"/>
              </a:ext>
            </a:extLst>
          </p:cNvPr>
          <p:cNvSpPr/>
          <p:nvPr/>
        </p:nvSpPr>
        <p:spPr>
          <a:xfrm>
            <a:off x="2092887" y="124411"/>
            <a:ext cx="647004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САНІТАРНИЙ СТАН</a:t>
            </a:r>
          </a:p>
        </p:txBody>
      </p:sp>
    </p:spTree>
    <p:extLst>
      <p:ext uri="{BB962C8B-B14F-4D97-AF65-F5344CB8AC3E}">
        <p14:creationId xmlns:p14="http://schemas.microsoft.com/office/powerpoint/2010/main" val="51217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F9C022-E039-46C3-937A-0A3D8A1BD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56" y="1869946"/>
            <a:ext cx="5237148" cy="39278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45AD91-3E5A-46EF-8B58-A92C76CF40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7008" y="2533092"/>
            <a:ext cx="3927861" cy="2601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516F1-CA6D-486B-AA88-7A42420CE68C}"/>
              </a:ext>
            </a:extLst>
          </p:cNvPr>
          <p:cNvSpPr txBox="1"/>
          <p:nvPr/>
        </p:nvSpPr>
        <p:spPr>
          <a:xfrm>
            <a:off x="770460" y="1030912"/>
            <a:ext cx="859631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РОЗШИРЕНО СИСТЕМУ ВІДЕОСПОСТЕРЕЖЕННЯ ГУРТОЖИТКІВ.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9ABA05F-3E79-4575-A759-9336530A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1F8379-2097-48C8-B6F2-5B6357BEFD00}"/>
              </a:ext>
            </a:extLst>
          </p:cNvPr>
          <p:cNvSpPr/>
          <p:nvPr/>
        </p:nvSpPr>
        <p:spPr>
          <a:xfrm>
            <a:off x="3777237" y="145711"/>
            <a:ext cx="2582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2">
                    <a:lumMod val="75000"/>
                  </a:schemeClr>
                </a:solidFill>
              </a:rPr>
              <a:t>БЕЗПЕКА</a:t>
            </a:r>
            <a:endParaRPr lang="ru-RU" sz="44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2189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586998-DC6F-4229-A299-80E8E4DC69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6" b="14026"/>
          <a:stretch>
            <a:fillRect/>
          </a:stretch>
        </p:blipFill>
        <p:spPr>
          <a:xfrm>
            <a:off x="725184" y="1581912"/>
            <a:ext cx="8641588" cy="4663106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3D8631C-CAB7-4DBC-91CF-EA165F93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C06C87-9659-469F-8444-D38662FAE71C}"/>
              </a:ext>
            </a:extLst>
          </p:cNvPr>
          <p:cNvSpPr/>
          <p:nvPr/>
        </p:nvSpPr>
        <p:spPr>
          <a:xfrm>
            <a:off x="1404294" y="612982"/>
            <a:ext cx="75546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СТУДЕНТСЬКЕ САМОВРЯДУВАННЯ</a:t>
            </a:r>
            <a:endParaRPr lang="en-US" sz="32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4183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CF73E5-735F-440A-BA58-549798FB935A}"/>
              </a:ext>
            </a:extLst>
          </p:cNvPr>
          <p:cNvSpPr txBox="1"/>
          <p:nvPr/>
        </p:nvSpPr>
        <p:spPr>
          <a:xfrm>
            <a:off x="770460" y="1037548"/>
            <a:ext cx="8596312" cy="251011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затверджено Правила внутрішнього розпорядку в гуртожитках студентського містечка ХДУ;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1465" indent="-180340"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затверджено бланки договорів на проживання;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1125"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наказів та розпоряджень – 206;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1125"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листів – 14.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23385CC-BECA-40B3-9F73-43B6BDD1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173736"/>
            <a:ext cx="8596312" cy="77724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 НОРМАТИВНО-ПРАВОВІ ДОКУМЕНТИ ДО ПОСЕЛЕННЯ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B3C9751-EC74-47C9-9263-7921E9DB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881688"/>
              </p:ext>
            </p:extLst>
          </p:nvPr>
        </p:nvGraphicFramePr>
        <p:xfrm>
          <a:off x="1864074" y="3835874"/>
          <a:ext cx="6077585" cy="2284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475">
                  <a:extLst>
                    <a:ext uri="{9D8B030D-6E8A-4147-A177-3AD203B41FA5}">
                      <a16:colId xmlns:a16="http://schemas.microsoft.com/office/drawing/2014/main" val="3750668089"/>
                    </a:ext>
                  </a:extLst>
                </a:gridCol>
                <a:gridCol w="3039110">
                  <a:extLst>
                    <a:ext uri="{9D8B030D-6E8A-4147-A177-3AD203B41FA5}">
                      <a16:colId xmlns:a16="http://schemas.microsoft.com/office/drawing/2014/main" val="34004122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2020-2021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2021-2022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436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засідань ради гуртожитку128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засідань ради гуртожитку 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088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збори оперативного загону 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Збори на поверхах 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224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збори на поверхах 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збори на поверхах 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490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рішення ради 278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рішення ради 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673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виховні заходи 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виховні заходи 9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475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оформлено куточків 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Оформлено куточків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817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Індивідуальні бесіди 500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Індивідуальні бесіди 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025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608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64FB7A-A3CB-45EC-B236-7B2F6A19E1D6}"/>
              </a:ext>
            </a:extLst>
          </p:cNvPr>
          <p:cNvSpPr txBox="1"/>
          <p:nvPr/>
        </p:nvSpPr>
        <p:spPr>
          <a:xfrm>
            <a:off x="770460" y="1037548"/>
            <a:ext cx="8596312" cy="227241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мешканців протягом року 2020-2021 року- 376;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мешканців протягом року 2020-2021 року- 259;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виховних заходів та посвята;</a:t>
            </a: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інформаційних куточки;</a:t>
            </a: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анонімне анкетування;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неодноразове засідання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студактивів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CD8FDD-8EBC-4DD5-B614-4928E9C79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r="25900"/>
          <a:stretch/>
        </p:blipFill>
        <p:spPr>
          <a:xfrm>
            <a:off x="1252728" y="3482791"/>
            <a:ext cx="3172968" cy="29115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F12A18-CE2F-450E-86E6-DD704D9FD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50" y="3499141"/>
            <a:ext cx="3860297" cy="289522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DD48D14-F021-4189-92BF-68852786FD69}"/>
              </a:ext>
            </a:extLst>
          </p:cNvPr>
          <p:cNvSpPr/>
          <p:nvPr/>
        </p:nvSpPr>
        <p:spPr>
          <a:xfrm>
            <a:off x="2099395" y="181694"/>
            <a:ext cx="63799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2">
                    <a:lumMod val="75000"/>
                  </a:schemeClr>
                </a:solidFill>
              </a:rPr>
              <a:t>ВИХОВНА РОБОТА</a:t>
            </a:r>
            <a:endParaRPr lang="ru-RU" sz="44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7851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5E50A4-7717-43FA-9CF0-E01BA9B50F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 b="16440"/>
          <a:stretch>
            <a:fillRect/>
          </a:stretch>
        </p:blipFill>
        <p:spPr>
          <a:xfrm>
            <a:off x="770460" y="1614869"/>
            <a:ext cx="8596313" cy="384651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ABE34D-A190-48AE-855B-295D9B3F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EDF9EC-515F-41F9-B2BA-22F24E5A7A35}"/>
              </a:ext>
            </a:extLst>
          </p:cNvPr>
          <p:cNvSpPr/>
          <p:nvPr/>
        </p:nvSpPr>
        <p:spPr>
          <a:xfrm>
            <a:off x="1135744" y="617327"/>
            <a:ext cx="7865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СУБСИДІЙ 150 МЕШКАНЦІВ</a:t>
            </a:r>
            <a:endParaRPr lang="en-US" sz="28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0720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083E8C06-5993-4651-9956-B9C18FC49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047334"/>
              </p:ext>
            </p:extLst>
          </p:nvPr>
        </p:nvGraphicFramePr>
        <p:xfrm>
          <a:off x="806678" y="1951506"/>
          <a:ext cx="8596670" cy="3380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160">
                  <a:extLst>
                    <a:ext uri="{9D8B030D-6E8A-4147-A177-3AD203B41FA5}">
                      <a16:colId xmlns:a16="http://schemas.microsoft.com/office/drawing/2014/main" val="2778640560"/>
                    </a:ext>
                  </a:extLst>
                </a:gridCol>
                <a:gridCol w="2487168">
                  <a:extLst>
                    <a:ext uri="{9D8B030D-6E8A-4147-A177-3AD203B41FA5}">
                      <a16:colId xmlns:a16="http://schemas.microsoft.com/office/drawing/2014/main" val="4003588727"/>
                    </a:ext>
                  </a:extLst>
                </a:gridCol>
                <a:gridCol w="1252728">
                  <a:extLst>
                    <a:ext uri="{9D8B030D-6E8A-4147-A177-3AD203B41FA5}">
                      <a16:colId xmlns:a16="http://schemas.microsoft.com/office/drawing/2014/main" val="1416776432"/>
                    </a:ext>
                  </a:extLst>
                </a:gridCol>
                <a:gridCol w="1517904">
                  <a:extLst>
                    <a:ext uri="{9D8B030D-6E8A-4147-A177-3AD203B41FA5}">
                      <a16:colId xmlns:a16="http://schemas.microsoft.com/office/drawing/2014/main" val="2466925531"/>
                    </a:ext>
                  </a:extLst>
                </a:gridCol>
                <a:gridCol w="1996710">
                  <a:extLst>
                    <a:ext uri="{9D8B030D-6E8A-4147-A177-3AD203B41FA5}">
                      <a16:colId xmlns:a16="http://schemas.microsoft.com/office/drawing/2014/main" val="3583697483"/>
                    </a:ext>
                  </a:extLst>
                </a:gridCol>
              </a:tblGrid>
              <a:tr h="1737359"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Надходження </a:t>
                      </a: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(грн.)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Видатки (грн.)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Перехідний залишок (грн.)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Невідшкодовані кошти </a:t>
                      </a: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(проживання дітей сиріт та дітей </a:t>
                      </a:r>
                      <a:r>
                        <a:rPr lang="uk-UA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пбп</a:t>
                      </a:r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(грн.)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549823"/>
                  </a:ext>
                </a:extLst>
              </a:tr>
              <a:tr h="474080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2020р.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6 502 305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6 588 354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-86 048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289 382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963468"/>
                  </a:ext>
                </a:extLst>
              </a:tr>
              <a:tr h="1168964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2021р. (станом на 01.09)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5 006 979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5 069 219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-148 288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169 336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026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1EFAEA-B193-4F39-B6D8-693B2521C22B}"/>
              </a:ext>
            </a:extLst>
          </p:cNvPr>
          <p:cNvSpPr txBox="1"/>
          <p:nvPr/>
        </p:nvSpPr>
        <p:spPr>
          <a:xfrm>
            <a:off x="770460" y="1037548"/>
            <a:ext cx="8596312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ДІЯЛЬНОСТІ СМ У 2020-2021 ТА 2021-2022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0359008-8CD0-421E-92D8-66FF4572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81" y="6446709"/>
            <a:ext cx="8596667" cy="566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94C545-361F-4431-98A1-3072C9F619FE}"/>
              </a:ext>
            </a:extLst>
          </p:cNvPr>
          <p:cNvSpPr/>
          <p:nvPr/>
        </p:nvSpPr>
        <p:spPr>
          <a:xfrm>
            <a:off x="3984358" y="226625"/>
            <a:ext cx="25042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</a:t>
            </a:r>
            <a:endParaRPr lang="en-US" sz="36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8450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1EFAEA-B193-4F39-B6D8-693B2521C22B}"/>
              </a:ext>
            </a:extLst>
          </p:cNvPr>
          <p:cNvSpPr txBox="1"/>
          <p:nvPr/>
        </p:nvSpPr>
        <p:spPr>
          <a:xfrm>
            <a:off x="770460" y="1037548"/>
            <a:ext cx="8596312" cy="12943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91465"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Приймали активну участь у благодійній акції на допомогу Марії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Сахно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був проведений збір коштів на лікування Філоненко Степана студента педагогічного факультету. Зібрані кошти було перераховано на відповідні рахунки.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D19F8F-A509-47A3-8A32-292C9432B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59" y="2888807"/>
            <a:ext cx="4631913" cy="327450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940D96-DAC6-4BEF-BC3C-B1354C227E64}"/>
              </a:ext>
            </a:extLst>
          </p:cNvPr>
          <p:cNvSpPr/>
          <p:nvPr/>
        </p:nvSpPr>
        <p:spPr>
          <a:xfrm>
            <a:off x="1755978" y="251567"/>
            <a:ext cx="71804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ВОЛОНТЕРСЬКА ДІЯЛЬНІСТЬ</a:t>
            </a:r>
            <a:endParaRPr lang="en-US" sz="36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4575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4" y="872956"/>
            <a:ext cx="8596312" cy="86445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СТУДЕНТІВ, ПРОЖИВАЮЧИХ У ГУРТОЖИТКАХ СМ (за факультетами)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6DB3613-C8A1-4279-AE54-8293D10DE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17514"/>
              </p:ext>
            </p:extLst>
          </p:nvPr>
        </p:nvGraphicFramePr>
        <p:xfrm>
          <a:off x="1599127" y="2980944"/>
          <a:ext cx="6657905" cy="3679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D5EC0D53-13BE-44C7-8AD5-0791E85E1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412380"/>
              </p:ext>
            </p:extLst>
          </p:nvPr>
        </p:nvGraphicFramePr>
        <p:xfrm>
          <a:off x="770104" y="1853183"/>
          <a:ext cx="8596311" cy="113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602">
                  <a:extLst>
                    <a:ext uri="{9D8B030D-6E8A-4147-A177-3AD203B41FA5}">
                      <a16:colId xmlns:a16="http://schemas.microsoft.com/office/drawing/2014/main" val="2854170903"/>
                    </a:ext>
                  </a:extLst>
                </a:gridCol>
                <a:gridCol w="488216">
                  <a:extLst>
                    <a:ext uri="{9D8B030D-6E8A-4147-A177-3AD203B41FA5}">
                      <a16:colId xmlns:a16="http://schemas.microsoft.com/office/drawing/2014/main" val="1072064375"/>
                    </a:ext>
                  </a:extLst>
                </a:gridCol>
                <a:gridCol w="463881">
                  <a:extLst>
                    <a:ext uri="{9D8B030D-6E8A-4147-A177-3AD203B41FA5}">
                      <a16:colId xmlns:a16="http://schemas.microsoft.com/office/drawing/2014/main" val="3643564238"/>
                    </a:ext>
                  </a:extLst>
                </a:gridCol>
                <a:gridCol w="686757">
                  <a:extLst>
                    <a:ext uri="{9D8B030D-6E8A-4147-A177-3AD203B41FA5}">
                      <a16:colId xmlns:a16="http://schemas.microsoft.com/office/drawing/2014/main" val="1271898957"/>
                    </a:ext>
                  </a:extLst>
                </a:gridCol>
                <a:gridCol w="615102">
                  <a:extLst>
                    <a:ext uri="{9D8B030D-6E8A-4147-A177-3AD203B41FA5}">
                      <a16:colId xmlns:a16="http://schemas.microsoft.com/office/drawing/2014/main" val="4161033869"/>
                    </a:ext>
                  </a:extLst>
                </a:gridCol>
                <a:gridCol w="672321">
                  <a:extLst>
                    <a:ext uri="{9D8B030D-6E8A-4147-A177-3AD203B41FA5}">
                      <a16:colId xmlns:a16="http://schemas.microsoft.com/office/drawing/2014/main" val="4276044944"/>
                    </a:ext>
                  </a:extLst>
                </a:gridCol>
                <a:gridCol w="951263">
                  <a:extLst>
                    <a:ext uri="{9D8B030D-6E8A-4147-A177-3AD203B41FA5}">
                      <a16:colId xmlns:a16="http://schemas.microsoft.com/office/drawing/2014/main" val="1728327010"/>
                    </a:ext>
                  </a:extLst>
                </a:gridCol>
                <a:gridCol w="672321">
                  <a:extLst>
                    <a:ext uri="{9D8B030D-6E8A-4147-A177-3AD203B41FA5}">
                      <a16:colId xmlns:a16="http://schemas.microsoft.com/office/drawing/2014/main" val="3458341837"/>
                    </a:ext>
                  </a:extLst>
                </a:gridCol>
                <a:gridCol w="879740">
                  <a:extLst>
                    <a:ext uri="{9D8B030D-6E8A-4147-A177-3AD203B41FA5}">
                      <a16:colId xmlns:a16="http://schemas.microsoft.com/office/drawing/2014/main" val="315341391"/>
                    </a:ext>
                  </a:extLst>
                </a:gridCol>
                <a:gridCol w="743845">
                  <a:extLst>
                    <a:ext uri="{9D8B030D-6E8A-4147-A177-3AD203B41FA5}">
                      <a16:colId xmlns:a16="http://schemas.microsoft.com/office/drawing/2014/main" val="419841597"/>
                    </a:ext>
                  </a:extLst>
                </a:gridCol>
                <a:gridCol w="951263">
                  <a:extLst>
                    <a:ext uri="{9D8B030D-6E8A-4147-A177-3AD203B41FA5}">
                      <a16:colId xmlns:a16="http://schemas.microsoft.com/office/drawing/2014/main" val="370135368"/>
                    </a:ext>
                  </a:extLst>
                </a:gridCol>
              </a:tblGrid>
              <a:tr h="48562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ПФ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ФБГЕ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ФБП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ФКМ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ФКНМФ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ФПІС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ФУІФЖ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ФФВС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Загалом: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946621"/>
                  </a:ext>
                </a:extLst>
              </a:tr>
              <a:tr h="310399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52573"/>
                  </a:ext>
                </a:extLst>
              </a:tr>
              <a:tr h="310399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299422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39E9CC-8671-45F8-8489-9C58D406A672}"/>
              </a:ext>
            </a:extLst>
          </p:cNvPr>
          <p:cNvSpPr/>
          <p:nvPr/>
        </p:nvSpPr>
        <p:spPr>
          <a:xfrm>
            <a:off x="3692722" y="172405"/>
            <a:ext cx="27510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</a:t>
            </a:r>
            <a:endParaRPr lang="en-US" sz="32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07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7BC79-67E8-4ACA-8691-0EEA133D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5" y="905256"/>
            <a:ext cx="8596667" cy="56673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ОНОВЛЕНО КУХНЮ В ГУРТОЖИТКУ №4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5624FE-7C1A-4423-87AD-9D0259B0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65" y="1865691"/>
            <a:ext cx="6663967" cy="42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4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3117AF-2A1D-4F80-B7E8-A61EDD12E0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769938" y="2108200"/>
            <a:ext cx="8596312" cy="3844925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5C051C5-FAE7-4A21-8FE3-722D0128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38" y="904875"/>
            <a:ext cx="8596312" cy="56673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 СПОРТИВНУ ЗАЛУ У ГУРТОЖИТКУ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1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855100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ОБЛАШТОВАНО ЗОНУ ВІДПОЧИНКУ ТА ДОЗВІЛЛЯ ДЛЯ СТУДЕНТІВ В ГУРТОЖИТКУ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929799-FE5F-4A79-A24A-08FB5612A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59" y="2017947"/>
            <a:ext cx="8484183" cy="18956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E99B62-8688-47BB-8E61-44C677ABCB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7" y="4158234"/>
            <a:ext cx="3322320" cy="24917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1F521B-D38B-43C5-AF70-020AA27340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23" y="4158234"/>
            <a:ext cx="332232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6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855100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РОЗПОЧАТО РЕМОНТ ХОЛУ З ЦІЛЛЮ СТВОРЕННЯ СПОРТИВНОЇ ЗАЛИ У ГУРТОЖИТКУ №4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1A9ACD-C104-4E4A-AE94-1A861682E2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36" y="2525287"/>
            <a:ext cx="4247478" cy="2813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767B33-CB2D-4025-862F-9FEE27E5F6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7" y="2525286"/>
            <a:ext cx="4247478" cy="28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1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64633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 ГАРЯЧЕ ВОДОПОСТАЧАННЯ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2EA5E8-94D1-48F6-A195-8A8C9B058E59}"/>
              </a:ext>
            </a:extLst>
          </p:cNvPr>
          <p:cNvSpPr txBox="1"/>
          <p:nvPr/>
        </p:nvSpPr>
        <p:spPr>
          <a:xfrm>
            <a:off x="770460" y="1533832"/>
            <a:ext cx="8596312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№3 - 3 ВОДОНАГРІВАЧІ.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№4 – 9 ВОДОНАГРІВАЧІВ.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F0DF7B-EA80-4789-BF12-1A47659B94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0862" y="3026071"/>
            <a:ext cx="3950209" cy="26163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EE0E95-5CD1-4BE3-A123-01CAA38E3B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6815" y="3026070"/>
            <a:ext cx="3950208" cy="26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ПЕРЕОСНАЩЕННО КУХНІ: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CF6BF-EFDB-4FEE-909E-E8C6A472A5BC}"/>
              </a:ext>
            </a:extLst>
          </p:cNvPr>
          <p:cNvSpPr txBox="1"/>
          <p:nvPr/>
        </p:nvSpPr>
        <p:spPr>
          <a:xfrm>
            <a:off x="770104" y="1380405"/>
            <a:ext cx="8596312" cy="147732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№2: 4 КОМБІНОВАНІ ПЛИТИ, 8 ЕЛЕКТРИЧНИХ ЧАЙНИКІВ, 8 МІКРОХВИЛЬОВИХ ПЕЧЕЙ.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№3: 5 ЕЛЕКТРИЧНИХ ЧАЙНИКІВ, 1 ПРАЛЬНА МАШИНКА.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№4: 6 ЕЛЕКТРИЧНИХ ЧАЙНИКІВ, 4 МІКРОХВИЛЬОВІ ПЕЧІ ТА ЗАБЕЗПЕЧЕНО ГАРЯЧЕ ВОДОПОСТАЧАННЯ УСІХ КУХОНЬ.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C5E778-04A7-43F8-AC61-B31AD50764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84" y="3047872"/>
            <a:ext cx="2215896" cy="2954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AC4FD1-6C15-45E7-8928-D1B024028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8" y="3065016"/>
            <a:ext cx="2125976" cy="29545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F6169F-A953-44D6-BCFE-B9A13FC01D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7" t="-1129" r="-742" b="1129"/>
          <a:stretch/>
        </p:blipFill>
        <p:spPr>
          <a:xfrm rot="5400000">
            <a:off x="3480960" y="3057840"/>
            <a:ext cx="2954528" cy="29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50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ЗАМІНЕНО 34 ВІКНА НА МЕТАЛОПЛАСТИКОВІ.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F8277F-4AE6-4F0D-9F18-EC99BE4ABD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r="11411"/>
          <a:stretch/>
        </p:blipFill>
        <p:spPr>
          <a:xfrm>
            <a:off x="6850085" y="2331719"/>
            <a:ext cx="2851680" cy="24180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F9B3D2-9C12-4EC3-BE6F-B1EAA4A7E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r="27115" b="40300"/>
          <a:stretch/>
        </p:blipFill>
        <p:spPr>
          <a:xfrm>
            <a:off x="3836942" y="2331718"/>
            <a:ext cx="2813674" cy="24180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7CD668-0DA3-495A-83F3-224E2D1ABD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9" y="2331720"/>
            <a:ext cx="3224114" cy="24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917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723</TotalTime>
  <Words>603</Words>
  <Application>Microsoft Office PowerPoint</Application>
  <PresentationFormat>Широкоэкранный</PresentationFormat>
  <Paragraphs>137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ОНОВЛЕНО КУХНЮ В ГУРТОЖИТКУ №4</vt:lpstr>
      <vt:lpstr>ВІДКРИТО СПОРТИВНУ ЗАЛУ У ГУРТОЖИТКУ №3</vt:lpstr>
      <vt:lpstr>ОБЛАШТОВАНО ЗОНУ ВІДПОЧИНКУ ТА ДОЗВІЛЛЯ ДЛЯ СТУДЕНТІВ В ГУРТОЖИТКУ №3</vt:lpstr>
      <vt:lpstr>РОЗПОЧАТО РЕМОНТ ХОЛУ З ЦІЛЛЮ СТВОРЕННЯ СПОРТИВНОЇ ЗАЛИ У ГУРТОЖИТКУ №4</vt:lpstr>
      <vt:lpstr>ОРГАНІЗОВАНО ГАРЯЧЕ ВОДОПОСТАЧАННЯ</vt:lpstr>
      <vt:lpstr>ПЕРЕОСНАЩЕННО КУХНІ:</vt:lpstr>
      <vt:lpstr>ЗАМІНЕНО 34 ВІКНА НА МЕТАЛОПЛАСТИКОВІ.</vt:lpstr>
      <vt:lpstr>ГУРТОЖИТОК №3</vt:lpstr>
      <vt:lpstr>ГУРТОЖИТОК №4</vt:lpstr>
      <vt:lpstr>ВІДРЕМОНТОВАНО 86 КІМНАТ:</vt:lpstr>
      <vt:lpstr>КОСМЕТИЧНІ РЕМОНТИ В ГУРТОЖИТКУ №4</vt:lpstr>
      <vt:lpstr>КАПІТАЛЬНИЙ РЕМОНТ З УКЛАДАННЯМ ГІДРОІЗОЛЯЦІЇ В ГУРТОЖИТКУ №2</vt:lpstr>
      <vt:lpstr>РЕМОНТ ЛІФТУ ГУРТОЖИТКУ №3</vt:lpstr>
      <vt:lpstr>ОНОВЛЕННЯ БАЛКОНІВ В ГУРТОЖИТКУ №3</vt:lpstr>
      <vt:lpstr>БЛАГОУСТРІЙ ТЕРИТОРІЙ</vt:lpstr>
      <vt:lpstr>Презентация PowerPoint</vt:lpstr>
      <vt:lpstr>РЕМОНТ НАСОСНИХ СТАНЦІЙ ГУРТОЖИТКІВ №3-4</vt:lpstr>
      <vt:lpstr>РЕМОНТ БУДІВЛІ КОТЕЛЬНІ НА ДАХУ ГУРТОЖИТКУ №3 ТА РЕМОНТ ПОКРІВЛІ ГУРТОЖИТУ №2</vt:lpstr>
      <vt:lpstr>Презентация PowerPoint</vt:lpstr>
      <vt:lpstr>Презентация PowerPoint</vt:lpstr>
      <vt:lpstr>Презентация PowerPoint</vt:lpstr>
      <vt:lpstr>ПІДГОТОВЛЕНО НОРМАТИВНО-ПРАВОВІ ДОКУМЕНТИ ДО ПОСЕЛЕННЯ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КІЛЬКІСТЬ СТУДЕНТІВ, ПРОЖИВАЮЧИХ У ГУРТОЖИТКАХ СМ (за факультетами)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Ільїна Інна Вікторівна</dc:creator>
  <cp:lastModifiedBy>Lenovo</cp:lastModifiedBy>
  <cp:revision>19</cp:revision>
  <dcterms:created xsi:type="dcterms:W3CDTF">2021-08-02T06:47:13Z</dcterms:created>
  <dcterms:modified xsi:type="dcterms:W3CDTF">2021-09-23T12:27:59Z</dcterms:modified>
</cp:coreProperties>
</file>